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BD76-C0E9-4778-B24C-143C885D76C3}" type="datetimeFigureOut">
              <a:rPr lang="ar-IQ" smtClean="0"/>
              <a:pPr/>
              <a:t>25/02/1445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7106A-64C5-49EF-8972-6F2C94B61F0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dissolv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txBody>
          <a:bodyPr>
            <a:normAutofit/>
          </a:bodyPr>
          <a:lstStyle/>
          <a:p>
            <a:pPr rtl="1"/>
            <a:r>
              <a:rPr lang="en-US" sz="3200" b="1" dirty="0" smtClean="0">
                <a:solidFill>
                  <a:srgbClr val="FF0000"/>
                </a:solidFill>
              </a:rPr>
              <a:t>Dr. Abdulmutalib A. Mohammed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Chemotherapeutic 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Agents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26196"/>
          </a:xfrm>
        </p:spPr>
        <p:txBody>
          <a:bodyPr/>
          <a:lstStyle/>
          <a:p>
            <a:pPr algn="l" rtl="1"/>
            <a:r>
              <a:rPr lang="en-US" b="1" dirty="0"/>
              <a:t>Hospital Infections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Infections which are acquired from hospitals are called </a:t>
            </a:r>
            <a:r>
              <a:rPr lang="en-US" dirty="0" err="1"/>
              <a:t>Nosocomial</a:t>
            </a:r>
            <a:r>
              <a:rPr lang="en-US" dirty="0"/>
              <a:t> infections . If the organisms come from another patient it is called cross infections and if the patient himself carries the infection to some other site then it is auto-infection .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</p:spPr>
        <p:txBody>
          <a:bodyPr>
            <a:normAutofit/>
          </a:bodyPr>
          <a:lstStyle/>
          <a:p>
            <a:pPr algn="l" rtl="1"/>
            <a:r>
              <a:rPr lang="en-US" sz="2800" b="1" dirty="0"/>
              <a:t>Sources of Hospital infection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* Infecting microorganisms from fellow patients which may be multidrug resistant .</a:t>
            </a:r>
            <a:br>
              <a:rPr lang="en-US" sz="2800" dirty="0"/>
            </a:br>
            <a:r>
              <a:rPr lang="en-US" sz="2800" dirty="0"/>
              <a:t>* Infecting organisms from hospital staff .</a:t>
            </a:r>
            <a:br>
              <a:rPr lang="en-US" sz="2800" dirty="0"/>
            </a:br>
            <a:r>
              <a:rPr lang="en-US" sz="2800" dirty="0"/>
              <a:t>* Infecting organisms from instruments , blood products , intravenous fluid , etc.</a:t>
            </a:r>
            <a:br>
              <a:rPr lang="en-US" sz="2800" dirty="0"/>
            </a:br>
            <a:r>
              <a:rPr lang="en-US" sz="2800" dirty="0"/>
              <a:t>* From patient's normal flora , etc .</a:t>
            </a:r>
            <a:br>
              <a:rPr lang="en-US" sz="2800" dirty="0"/>
            </a:br>
            <a:r>
              <a:rPr lang="en-US" sz="2800" dirty="0"/>
              <a:t>* Insects in the hospital environment are also source of multidrug infection .</a:t>
            </a:r>
            <a:br>
              <a:rPr lang="en-US" sz="2800" dirty="0"/>
            </a:br>
            <a:r>
              <a:rPr lang="en-US" sz="2800" dirty="0"/>
              <a:t>*  Organism may be present in air , dust , water , antiseptic solution , food , etc.</a:t>
            </a:r>
            <a:br>
              <a:rPr lang="en-US" sz="2800" dirty="0"/>
            </a:br>
            <a:r>
              <a:rPr lang="en-US" sz="2800" dirty="0"/>
              <a:t>* Surfaces contaminated by patient's secretions , blood fluid , etc.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369072"/>
          </a:xfrm>
        </p:spPr>
        <p:txBody>
          <a:bodyPr>
            <a:noAutofit/>
          </a:bodyPr>
          <a:lstStyle/>
          <a:p>
            <a:pPr algn="l" rtl="1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Some </a:t>
            </a:r>
            <a:r>
              <a:rPr lang="en-US" sz="3200" b="1" dirty="0"/>
              <a:t>Antibiotics in Current Use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1- Antibiotics are mainly active against gram positive bacteria , e.g. Penicillin , </a:t>
            </a:r>
            <a:r>
              <a:rPr lang="en-US" sz="3200" dirty="0" err="1"/>
              <a:t>methicillin</a:t>
            </a:r>
            <a:r>
              <a:rPr lang="en-US" sz="3200" dirty="0"/>
              <a:t> , </a:t>
            </a:r>
            <a:r>
              <a:rPr lang="en-US" sz="3200" dirty="0" err="1"/>
              <a:t>cloxacillin</a:t>
            </a:r>
            <a:r>
              <a:rPr lang="en-US" sz="3200" dirty="0"/>
              <a:t> , erythromycin , </a:t>
            </a:r>
            <a:r>
              <a:rPr lang="en-US" sz="3200" dirty="0" err="1"/>
              <a:t>Novobiocin</a:t>
            </a:r>
            <a:r>
              <a:rPr lang="en-US" sz="3200" dirty="0"/>
              <a:t> ,  </a:t>
            </a:r>
            <a:r>
              <a:rPr lang="en-US" sz="3200" dirty="0" err="1"/>
              <a:t>Vancomycin</a:t>
            </a:r>
            <a:r>
              <a:rPr lang="en-US" sz="3200" dirty="0"/>
              <a:t> , </a:t>
            </a:r>
            <a:r>
              <a:rPr lang="en-US" sz="3200" dirty="0" err="1"/>
              <a:t>bacitracin</a:t>
            </a:r>
            <a:r>
              <a:rPr lang="en-US" sz="3200" dirty="0"/>
              <a:t> and </a:t>
            </a:r>
            <a:r>
              <a:rPr lang="en-US" sz="3200" dirty="0" err="1"/>
              <a:t>fucidin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en-US" sz="3200" dirty="0"/>
              <a:t>2-  Antibiotics are active against gram negative bacteria , e.g. </a:t>
            </a:r>
            <a:r>
              <a:rPr lang="en-US" sz="3200" dirty="0" err="1"/>
              <a:t>Polymyxin</a:t>
            </a:r>
            <a:r>
              <a:rPr lang="en-US" sz="3200" dirty="0"/>
              <a:t> , </a:t>
            </a:r>
            <a:r>
              <a:rPr lang="en-US" sz="3200" dirty="0" err="1"/>
              <a:t>aminoglycoside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en-US" sz="3200" dirty="0"/>
              <a:t>3- Antibiotics are active against both gram positive and gram negative bacteria  , e.g. tetracycline , cephalosporin , </a:t>
            </a:r>
            <a:r>
              <a:rPr lang="en-US" sz="3200" dirty="0" err="1"/>
              <a:t>ampicillin</a:t>
            </a:r>
            <a:r>
              <a:rPr lang="en-US" sz="3200" dirty="0"/>
              <a:t> and </a:t>
            </a:r>
            <a:r>
              <a:rPr lang="en-US" sz="3200" dirty="0" err="1"/>
              <a:t>Chloramphenicol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en-US" sz="3200" dirty="0"/>
              <a:t>4- Antibiotics are active against fungi , e.g. </a:t>
            </a:r>
            <a:r>
              <a:rPr lang="en-US" sz="3200" dirty="0" err="1"/>
              <a:t>griseofulvin</a:t>
            </a:r>
            <a:r>
              <a:rPr lang="en-US" sz="3200" dirty="0"/>
              <a:t> , iodides , </a:t>
            </a:r>
            <a:r>
              <a:rPr lang="en-US" sz="3200" dirty="0" err="1"/>
              <a:t>nystatin</a:t>
            </a:r>
            <a:r>
              <a:rPr lang="en-US" sz="3200" dirty="0"/>
              <a:t> , </a:t>
            </a:r>
            <a:r>
              <a:rPr lang="en-US" sz="3200" dirty="0" err="1"/>
              <a:t>amphotericin</a:t>
            </a:r>
            <a:r>
              <a:rPr lang="en-US" sz="3200" dirty="0"/>
              <a:t> B .</a:t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6226196"/>
          </a:xfrm>
        </p:spPr>
        <p:txBody>
          <a:bodyPr/>
          <a:lstStyle/>
          <a:p>
            <a:pPr algn="l" rtl="1"/>
            <a:r>
              <a:rPr lang="en-US" b="1" dirty="0"/>
              <a:t>Mode of Infection 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* </a:t>
            </a:r>
            <a:r>
              <a:rPr lang="en-US" dirty="0"/>
              <a:t>Airborne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* </a:t>
            </a:r>
            <a:r>
              <a:rPr lang="en-US" dirty="0"/>
              <a:t>Contact , e.g. hands , clothing , etc. </a:t>
            </a:r>
            <a:br>
              <a:rPr lang="en-US" dirty="0"/>
            </a:br>
            <a:r>
              <a:rPr lang="en-US" b="1" dirty="0"/>
              <a:t>* </a:t>
            </a:r>
            <a:r>
              <a:rPr lang="en-US" dirty="0"/>
              <a:t>Food and water.</a:t>
            </a:r>
            <a:br>
              <a:rPr lang="en-US" dirty="0"/>
            </a:br>
            <a:r>
              <a:rPr lang="en-US" b="1" dirty="0"/>
              <a:t>* </a:t>
            </a:r>
            <a:r>
              <a:rPr lang="en-US" dirty="0"/>
              <a:t>Hospital equipment and instruments .</a:t>
            </a:r>
            <a:br>
              <a:rPr lang="en-US" dirty="0"/>
            </a:br>
            <a:r>
              <a:rPr lang="en-US" b="1" dirty="0"/>
              <a:t>* </a:t>
            </a:r>
            <a:r>
              <a:rPr lang="en-US" dirty="0"/>
              <a:t>By </a:t>
            </a:r>
            <a:r>
              <a:rPr lang="en-US" dirty="0" err="1"/>
              <a:t>parenteral</a:t>
            </a:r>
            <a:r>
              <a:rPr lang="en-US" dirty="0"/>
              <a:t> route 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226196"/>
          </a:xfrm>
        </p:spPr>
        <p:txBody>
          <a:bodyPr>
            <a:noAutofit/>
          </a:bodyPr>
          <a:lstStyle/>
          <a:p>
            <a:pPr algn="l" rtl="1"/>
            <a:r>
              <a:rPr lang="en-US" sz="2400" b="1" dirty="0"/>
              <a:t>Hospital infection and protection of body organs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We should be aware of some important hospital infections and about their prevention :</a:t>
            </a:r>
            <a:br>
              <a:rPr lang="en-US" sz="2400" dirty="0"/>
            </a:br>
            <a:r>
              <a:rPr lang="en-US" sz="2400" dirty="0"/>
              <a:t>1- </a:t>
            </a:r>
            <a:r>
              <a:rPr lang="en-US" sz="2400" b="1" dirty="0"/>
              <a:t>Wounds and burns : </a:t>
            </a:r>
            <a:r>
              <a:rPr lang="en-US" sz="2400" dirty="0"/>
              <a:t>It is important to remove all tissue debris from accidental wounds and burns as bacteria can establish more easily in damaged  tissue . A careful  and  aseptic  technique for dressing of wound preferably in dressing room reduces chances of cross infection .  </a:t>
            </a:r>
            <a:br>
              <a:rPr lang="en-US" sz="2400" dirty="0"/>
            </a:br>
            <a:r>
              <a:rPr lang="en-US" sz="2400" dirty="0"/>
              <a:t> 2- </a:t>
            </a:r>
            <a:r>
              <a:rPr lang="en-US" sz="2400" b="1" dirty="0"/>
              <a:t>Urinary tract infection : </a:t>
            </a:r>
            <a:r>
              <a:rPr lang="en-US" sz="2400" dirty="0"/>
              <a:t>Catheter or other instruments into the bladder may cause urinary tract infection . Used catheters are difficult to sterilize and may be the cause of cross infection also , hence disposable sterilized catheter should be used aseptically . Continuous bladder drainage with indwelling catheter becomes necessary and so receptacles of the catheter should not be open to ward air ( ascending infection ) but should preferably be kept in disposable plastic bag .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txBody>
          <a:bodyPr>
            <a:normAutofit/>
          </a:bodyPr>
          <a:lstStyle/>
          <a:p>
            <a:pPr algn="l" rtl="1"/>
            <a:r>
              <a:rPr lang="en-US" sz="2700" dirty="0"/>
              <a:t>3- </a:t>
            </a:r>
            <a:r>
              <a:rPr lang="en-US" sz="2700" b="1" dirty="0"/>
              <a:t>Alimentary tract infections : </a:t>
            </a:r>
            <a:r>
              <a:rPr lang="en-US" sz="2700" dirty="0"/>
              <a:t>Outbreak of </a:t>
            </a:r>
            <a:r>
              <a:rPr lang="en-US" sz="2700" i="1" dirty="0"/>
              <a:t>E. coli</a:t>
            </a:r>
            <a:r>
              <a:rPr lang="en-US" sz="2700" dirty="0"/>
              <a:t> gastroenteritis in children and of </a:t>
            </a:r>
            <a:r>
              <a:rPr lang="en-US" sz="2700" i="1" dirty="0" err="1"/>
              <a:t>Shigella</a:t>
            </a:r>
            <a:r>
              <a:rPr lang="en-US" sz="2700" i="1" dirty="0"/>
              <a:t> </a:t>
            </a:r>
            <a:r>
              <a:rPr lang="en-US" sz="2700" i="1" dirty="0" err="1"/>
              <a:t>sonnei</a:t>
            </a:r>
            <a:r>
              <a:rPr lang="en-US" sz="2700" i="1" dirty="0"/>
              <a:t>  </a:t>
            </a:r>
            <a:r>
              <a:rPr lang="en-US" sz="2700" dirty="0"/>
              <a:t>dysentery do occur quite </a:t>
            </a:r>
            <a:r>
              <a:rPr lang="en-US" sz="2700" dirty="0" err="1"/>
              <a:t>oftenly</a:t>
            </a:r>
            <a:r>
              <a:rPr lang="en-US" sz="2700" dirty="0"/>
              <a:t> in hospital . Isolation , general hygiene and exclusion of carriers are important preventive measures .</a:t>
            </a:r>
            <a:br>
              <a:rPr lang="en-US" sz="2700" dirty="0"/>
            </a:br>
            <a:r>
              <a:rPr lang="en-US" sz="2700" dirty="0"/>
              <a:t>4- </a:t>
            </a:r>
            <a:r>
              <a:rPr lang="en-US" sz="2700" b="1" dirty="0"/>
              <a:t>Baths as means of cross infections : </a:t>
            </a:r>
            <a:r>
              <a:rPr lang="en-US" sz="2700" dirty="0"/>
              <a:t>It is commonly seen that series of babies are made to have bath in a same sink thus resulting in dispersal of pathogenic organisms especially </a:t>
            </a:r>
            <a:r>
              <a:rPr lang="en-US" sz="2700" i="1" dirty="0"/>
              <a:t>Staphylococcus </a:t>
            </a:r>
            <a:r>
              <a:rPr lang="en-US" sz="2700" i="1" dirty="0" err="1"/>
              <a:t>aureus</a:t>
            </a:r>
            <a:r>
              <a:rPr lang="en-US" sz="2700" dirty="0"/>
              <a:t> through nursery . Hence , it is emphasized that if newborn babies need to be bathed , this should be done in stainless steel bowls which can easily be autoclaved after the bathing of each baby . </a:t>
            </a:r>
            <a:br>
              <a:rPr lang="en-US" sz="2700" dirty="0"/>
            </a:br>
            <a:r>
              <a:rPr lang="en-US" sz="2700" dirty="0"/>
              <a:t>5- Common respiratory tract infections ( mostly  </a:t>
            </a:r>
            <a:r>
              <a:rPr lang="en-US" sz="2800" dirty="0" err="1"/>
              <a:t>Nosocomial</a:t>
            </a:r>
            <a:r>
              <a:rPr lang="en-US" sz="2800" dirty="0"/>
              <a:t> Pneumonia ) .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6369072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Prevention </a:t>
            </a:r>
            <a:r>
              <a:rPr lang="en-US" sz="3600" b="1" dirty="0"/>
              <a:t>of </a:t>
            </a:r>
            <a:r>
              <a:rPr lang="en-US" sz="3600" b="1" dirty="0" err="1"/>
              <a:t>Nosocomial</a:t>
            </a:r>
            <a:r>
              <a:rPr lang="en-US" sz="3600" b="1" dirty="0"/>
              <a:t> infections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* Proper washing of hands .</a:t>
            </a:r>
            <a:br>
              <a:rPr lang="en-US" sz="3600" dirty="0"/>
            </a:br>
            <a:r>
              <a:rPr lang="en-US" sz="3600" dirty="0"/>
              <a:t>* Isolation of patients , e.g. plague , influenza , measles ,etc.</a:t>
            </a:r>
            <a:br>
              <a:rPr lang="en-US" sz="3600" dirty="0"/>
            </a:br>
            <a:r>
              <a:rPr lang="en-US" sz="3600" dirty="0"/>
              <a:t>* Careful and appropriate use of instruments .</a:t>
            </a:r>
            <a:br>
              <a:rPr lang="en-US" sz="3600" dirty="0"/>
            </a:br>
            <a:r>
              <a:rPr lang="en-US" sz="3600" dirty="0"/>
              <a:t>* Use of antibiotics only if required . It may be given to carrier staff or patient .</a:t>
            </a:r>
            <a:br>
              <a:rPr lang="en-US" sz="3600" dirty="0"/>
            </a:br>
            <a:r>
              <a:rPr lang="en-US" sz="3600" dirty="0"/>
              <a:t>* Use of blood transfusion only if must . Disinfectant of excreta and infected material.</a:t>
            </a:r>
            <a:br>
              <a:rPr lang="en-US" sz="3600" dirty="0"/>
            </a:br>
            <a:r>
              <a:rPr lang="en-US" sz="3600" dirty="0"/>
              <a:t>* Surveillance of infection properly and regularly .</a:t>
            </a:r>
            <a:br>
              <a:rPr lang="en-US" sz="3600" dirty="0"/>
            </a:br>
            <a:r>
              <a:rPr lang="en-US" sz="3600" dirty="0"/>
              <a:t>* Use of vaccine , e.g. </a:t>
            </a:r>
            <a:r>
              <a:rPr lang="en-US" sz="3600" dirty="0" err="1"/>
              <a:t>tetany</a:t>
            </a:r>
            <a:r>
              <a:rPr lang="en-US" sz="3600" dirty="0"/>
              <a:t> gas gangrene ,hepatitis B , etc.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txBody>
          <a:bodyPr>
            <a:normAutofit/>
          </a:bodyPr>
          <a:lstStyle/>
          <a:p>
            <a:pPr algn="l" rtl="1"/>
            <a:r>
              <a:rPr lang="en-US" sz="2000" b="1" dirty="0"/>
              <a:t>Chemotherapeutic Agents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b="1" dirty="0"/>
              <a:t> </a:t>
            </a:r>
            <a:r>
              <a:rPr lang="en-US" sz="2000" dirty="0"/>
              <a:t>         These are the agents which have lethal or inhibitory effect on the microbes , but in therapeutic concentration have little or no toxic action on the tissues .</a:t>
            </a:r>
            <a:br>
              <a:rPr lang="en-US" sz="2000" dirty="0"/>
            </a:br>
            <a:r>
              <a:rPr lang="en-US" sz="2000" dirty="0"/>
              <a:t>         These agents used in chemotherapy are chemical compounds with low molecular weight and very diverse chemical structure . They can be divided into two categories :</a:t>
            </a:r>
            <a:br>
              <a:rPr lang="en-US" sz="2000" dirty="0"/>
            </a:br>
            <a:r>
              <a:rPr lang="en-US" sz="2000" dirty="0"/>
              <a:t>a- Relatively simple compounds obtained by chemical laboratory synthesis , e.g. sulfonamides ,   </a:t>
            </a:r>
            <a:r>
              <a:rPr lang="en-US" sz="2000" dirty="0" err="1"/>
              <a:t>trimethoprim</a:t>
            </a:r>
            <a:r>
              <a:rPr lang="en-US" sz="2000" dirty="0"/>
              <a:t> , etc.</a:t>
            </a:r>
            <a:br>
              <a:rPr lang="en-US" sz="2000" dirty="0"/>
            </a:br>
            <a:r>
              <a:rPr lang="en-US" sz="2000" dirty="0"/>
              <a:t>b- Antibiotics are the substances produced by living organisms and which are active , in small amounts , against other living organisms . Most of them are produced by soil </a:t>
            </a:r>
            <a:r>
              <a:rPr lang="en-US" sz="2000" dirty="0" err="1"/>
              <a:t>Actinomycetes</a:t>
            </a:r>
            <a:r>
              <a:rPr lang="en-US" sz="2000" dirty="0"/>
              <a:t> , specially the genus </a:t>
            </a:r>
            <a:r>
              <a:rPr lang="en-US" sz="2000" b="1" i="1" dirty="0" err="1"/>
              <a:t>Streptomyces</a:t>
            </a:r>
            <a:r>
              <a:rPr lang="en-US" sz="2000" dirty="0"/>
              <a:t> , as well as other bacteria , like </a:t>
            </a:r>
            <a:r>
              <a:rPr lang="en-US" sz="2000" b="1" i="1" dirty="0"/>
              <a:t>Bacillus</a:t>
            </a:r>
            <a:r>
              <a:rPr lang="en-US" sz="2000" dirty="0"/>
              <a:t> and </a:t>
            </a:r>
            <a:r>
              <a:rPr lang="en-US" sz="2000" b="1" i="1" dirty="0" err="1"/>
              <a:t>Peudomonas</a:t>
            </a:r>
            <a:r>
              <a:rPr lang="en-US" sz="2000" dirty="0"/>
              <a:t> , fungi  ,  like the genus </a:t>
            </a:r>
            <a:r>
              <a:rPr lang="en-US" sz="2000" b="1" i="1" dirty="0" err="1"/>
              <a:t>Penicillium</a:t>
            </a:r>
            <a:r>
              <a:rPr lang="en-US" sz="2000" dirty="0"/>
              <a:t>  with</a:t>
            </a:r>
            <a:r>
              <a:rPr lang="en-US" sz="2000" b="1" dirty="0"/>
              <a:t> </a:t>
            </a:r>
            <a:r>
              <a:rPr lang="en-US" sz="2000" dirty="0"/>
              <a:t>little antibiotics produce by </a:t>
            </a:r>
            <a:r>
              <a:rPr lang="en-US" sz="2000" b="1" dirty="0"/>
              <a:t>plant </a:t>
            </a:r>
            <a:r>
              <a:rPr lang="en-US" sz="2000" dirty="0"/>
              <a:t>and </a:t>
            </a:r>
            <a:r>
              <a:rPr lang="en-US" sz="2000" b="1" dirty="0"/>
              <a:t>algae</a:t>
            </a:r>
            <a:r>
              <a:rPr lang="en-US" sz="2000" b="1" i="1" dirty="0"/>
              <a:t> 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   Therefore , the term antimicrobial  or antibacterial agent is used for both natural antibiotics and synthetic chemical agents .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154758"/>
          </a:xfrm>
        </p:spPr>
        <p:txBody>
          <a:bodyPr>
            <a:noAutofit/>
          </a:bodyPr>
          <a:lstStyle/>
          <a:p>
            <a:pPr algn="l" rtl="1"/>
            <a:r>
              <a:rPr lang="en-US" sz="3200" dirty="0"/>
              <a:t>Antibacterial agents are divided into two classes on the basis of type of action they exhibit against bacteria :</a:t>
            </a:r>
            <a:br>
              <a:rPr lang="en-US" sz="3200" dirty="0"/>
            </a:br>
            <a:r>
              <a:rPr lang="en-US" sz="3200" dirty="0"/>
              <a:t>1- </a:t>
            </a:r>
            <a:r>
              <a:rPr lang="en-US" sz="3200" dirty="0" err="1"/>
              <a:t>Bacteriostatic</a:t>
            </a:r>
            <a:r>
              <a:rPr lang="en-US" sz="3200" dirty="0"/>
              <a:t> drugs : are drugs which , in the concentration attainable in the body , only inhibit bacterial growth ,e.g. </a:t>
            </a:r>
            <a:r>
              <a:rPr lang="en-US" sz="3200" dirty="0" err="1"/>
              <a:t>Chloramphenicol</a:t>
            </a:r>
            <a:r>
              <a:rPr lang="en-US" sz="3200" dirty="0"/>
              <a:t> , sulfonamides , tetracycline , etc.</a:t>
            </a:r>
            <a:br>
              <a:rPr lang="en-US" sz="3200" dirty="0"/>
            </a:br>
            <a:r>
              <a:rPr lang="en-US" sz="3200" dirty="0"/>
              <a:t>2- </a:t>
            </a:r>
            <a:r>
              <a:rPr lang="en-US" sz="3200" dirty="0" err="1"/>
              <a:t>Bacteriocidal</a:t>
            </a:r>
            <a:r>
              <a:rPr lang="en-US" sz="3200" dirty="0"/>
              <a:t> drugs :  are the drugs which kill the bacteria by virtue of their rapid lethal action , e.g. </a:t>
            </a:r>
            <a:r>
              <a:rPr lang="en-US" sz="3200" dirty="0" err="1"/>
              <a:t>penicillins</a:t>
            </a:r>
            <a:r>
              <a:rPr lang="en-US" sz="3200" dirty="0"/>
              <a:t> , </a:t>
            </a:r>
            <a:r>
              <a:rPr lang="en-US" sz="3200" dirty="0" err="1"/>
              <a:t>cephalosporins</a:t>
            </a:r>
            <a:r>
              <a:rPr lang="en-US" sz="3200" dirty="0"/>
              <a:t> , </a:t>
            </a:r>
            <a:r>
              <a:rPr lang="en-US" sz="3200" dirty="0" err="1"/>
              <a:t>aminoglycosides</a:t>
            </a:r>
            <a:r>
              <a:rPr lang="en-US" sz="3200" dirty="0"/>
              <a:t> , </a:t>
            </a:r>
            <a:r>
              <a:rPr lang="en-US" sz="3200" dirty="0" err="1"/>
              <a:t>fucidin</a:t>
            </a:r>
            <a:r>
              <a:rPr lang="en-US" sz="3200" dirty="0"/>
              <a:t> , </a:t>
            </a:r>
            <a:r>
              <a:rPr lang="en-US" sz="3200" dirty="0" err="1"/>
              <a:t>nalidixic</a:t>
            </a:r>
            <a:r>
              <a:rPr lang="en-US" sz="3200" dirty="0"/>
              <a:t> acid , etc. </a:t>
            </a:r>
            <a:r>
              <a:rPr lang="en-US" sz="3200" dirty="0" err="1"/>
              <a:t>Bacteriocidal</a:t>
            </a:r>
            <a:r>
              <a:rPr lang="en-US" sz="3200" dirty="0"/>
              <a:t> drugs are more effective therapeutic agents than </a:t>
            </a:r>
            <a:r>
              <a:rPr lang="en-US" sz="3200" dirty="0" err="1"/>
              <a:t>bacteriostatic</a:t>
            </a:r>
            <a:r>
              <a:rPr lang="en-US" sz="3200" dirty="0"/>
              <a:t> drugs . 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011882"/>
          </a:xfrm>
        </p:spPr>
        <p:txBody>
          <a:bodyPr/>
          <a:lstStyle/>
          <a:p>
            <a:pPr algn="l" rtl="1"/>
            <a:r>
              <a:rPr lang="en-US" b="1" dirty="0"/>
              <a:t>Mode of Action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problem can be considered from two aspects : </a:t>
            </a:r>
            <a:br>
              <a:rPr lang="en-US" dirty="0"/>
            </a:br>
            <a:r>
              <a:rPr lang="en-US" dirty="0"/>
              <a:t>1- identification of site of action of drug .</a:t>
            </a:r>
            <a:br>
              <a:rPr lang="en-US" dirty="0"/>
            </a:br>
            <a:r>
              <a:rPr lang="en-US" dirty="0"/>
              <a:t>2- Its precise mechanism of action .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86790" cy="6215106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* Site  of 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There </a:t>
            </a:r>
            <a:r>
              <a:rPr lang="en-US" sz="2700" dirty="0"/>
              <a:t>are four major loci of  action </a:t>
            </a:r>
            <a:r>
              <a:rPr lang="en-US" sz="2700" dirty="0" smtClean="0"/>
              <a:t>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1- Inhibition of synthesis of cell wall </a:t>
            </a:r>
            <a:r>
              <a:rPr lang="en-US" sz="2700" dirty="0" err="1"/>
              <a:t>peptidoglycan</a:t>
            </a:r>
            <a:r>
              <a:rPr lang="en-US" sz="2700" dirty="0"/>
              <a:t> , e.g. </a:t>
            </a:r>
            <a:r>
              <a:rPr lang="en-US" sz="2700" dirty="0" err="1"/>
              <a:t>penicillins</a:t>
            </a:r>
            <a:r>
              <a:rPr lang="en-US" sz="2700" dirty="0"/>
              <a:t> , cephalosporin   , </a:t>
            </a:r>
            <a:r>
              <a:rPr lang="en-US" sz="2700" dirty="0" err="1"/>
              <a:t>cycloserine</a:t>
            </a:r>
            <a:r>
              <a:rPr lang="en-US" sz="2700" dirty="0"/>
              <a:t> , </a:t>
            </a:r>
            <a:r>
              <a:rPr lang="en-US" sz="2700" dirty="0" err="1"/>
              <a:t>Vancomycin</a:t>
            </a:r>
            <a:r>
              <a:rPr lang="en-US" sz="2700" dirty="0"/>
              <a:t> , </a:t>
            </a:r>
            <a:r>
              <a:rPr lang="en-US" sz="2700" dirty="0" err="1"/>
              <a:t>ristocetin</a:t>
            </a:r>
            <a:r>
              <a:rPr lang="en-US" sz="2700" dirty="0"/>
              <a:t> and </a:t>
            </a:r>
            <a:r>
              <a:rPr lang="en-US" sz="2700" dirty="0" err="1"/>
              <a:t>bacitracin</a:t>
            </a:r>
            <a:r>
              <a:rPr lang="en-US" sz="2700" dirty="0"/>
              <a:t> .</a:t>
            </a:r>
            <a:br>
              <a:rPr lang="en-US" sz="2700" dirty="0"/>
            </a:br>
            <a:r>
              <a:rPr lang="en-US" sz="2700" dirty="0"/>
              <a:t>2- Damage to the permeability of the </a:t>
            </a:r>
            <a:r>
              <a:rPr lang="en-US" sz="2700" dirty="0" err="1"/>
              <a:t>cytoplasmic</a:t>
            </a:r>
            <a:r>
              <a:rPr lang="en-US" sz="2700" dirty="0"/>
              <a:t> membrane , e.g. </a:t>
            </a:r>
            <a:r>
              <a:rPr lang="en-US" sz="2700" dirty="0" err="1"/>
              <a:t>tryocidin</a:t>
            </a:r>
            <a:r>
              <a:rPr lang="en-US" sz="2700" dirty="0"/>
              <a:t> , gramicidin , </a:t>
            </a:r>
            <a:r>
              <a:rPr lang="en-US" sz="2700" dirty="0" err="1"/>
              <a:t>Polymyxin</a:t>
            </a:r>
            <a:r>
              <a:rPr lang="en-US" sz="2700" dirty="0"/>
              <a:t> and antifungal </a:t>
            </a:r>
            <a:r>
              <a:rPr lang="en-US" sz="2700" dirty="0" err="1"/>
              <a:t>polyene</a:t>
            </a:r>
            <a:r>
              <a:rPr lang="en-US" sz="2700" dirty="0"/>
              <a:t> antibiotics .</a:t>
            </a:r>
            <a:br>
              <a:rPr lang="en-US" sz="2700" dirty="0"/>
            </a:br>
            <a:r>
              <a:rPr lang="en-US" sz="2700" dirty="0"/>
              <a:t>3- Inhibition of protein synthesis , e.g. </a:t>
            </a:r>
            <a:r>
              <a:rPr lang="en-US" sz="2700" dirty="0" err="1"/>
              <a:t>aminoglycosides</a:t>
            </a:r>
            <a:r>
              <a:rPr lang="en-US" sz="2700" dirty="0"/>
              <a:t> ( </a:t>
            </a:r>
            <a:r>
              <a:rPr lang="en-US" sz="2700" dirty="0" err="1"/>
              <a:t>amikacin</a:t>
            </a:r>
            <a:r>
              <a:rPr lang="en-US" sz="2700" dirty="0"/>
              <a:t> , </a:t>
            </a:r>
            <a:r>
              <a:rPr lang="en-US" sz="2700" dirty="0" err="1"/>
              <a:t>netilmicin</a:t>
            </a:r>
            <a:r>
              <a:rPr lang="en-US" sz="2700" dirty="0"/>
              <a:t> , </a:t>
            </a:r>
            <a:r>
              <a:rPr lang="en-US" sz="2700" dirty="0" err="1"/>
              <a:t>tobramycin</a:t>
            </a:r>
            <a:r>
              <a:rPr lang="en-US" sz="2700" dirty="0"/>
              <a:t> , </a:t>
            </a:r>
            <a:r>
              <a:rPr lang="en-US" sz="2700" dirty="0" err="1"/>
              <a:t>gentamicin</a:t>
            </a:r>
            <a:r>
              <a:rPr lang="en-US" sz="2700" dirty="0"/>
              <a:t> , </a:t>
            </a:r>
            <a:r>
              <a:rPr lang="en-US" sz="2700" dirty="0" err="1"/>
              <a:t>kanamycin</a:t>
            </a:r>
            <a:r>
              <a:rPr lang="en-US" sz="2700" dirty="0"/>
              <a:t> , neomycin , streptomycin , etc. ), </a:t>
            </a:r>
            <a:r>
              <a:rPr lang="en-US" sz="2700" dirty="0" err="1"/>
              <a:t>tetracyclines</a:t>
            </a:r>
            <a:r>
              <a:rPr lang="en-US" sz="2700" dirty="0"/>
              <a:t> , </a:t>
            </a:r>
            <a:r>
              <a:rPr lang="en-US" sz="2700" dirty="0" err="1"/>
              <a:t>Chloramphenicol</a:t>
            </a:r>
            <a:r>
              <a:rPr lang="en-US" sz="2700" dirty="0"/>
              <a:t> . they bind to and inhibit the function of 30 S.</a:t>
            </a:r>
            <a:br>
              <a:rPr lang="en-US" sz="2700" dirty="0"/>
            </a:br>
            <a:r>
              <a:rPr lang="en-US" sz="2700" dirty="0"/>
              <a:t>4- Inhibition of nucleic acid synthesis , e.g. </a:t>
            </a:r>
            <a:r>
              <a:rPr lang="en-US" sz="2700" dirty="0" err="1"/>
              <a:t>rifampicin</a:t>
            </a:r>
            <a:r>
              <a:rPr lang="en-US" sz="2700" dirty="0"/>
              <a:t> inhibits the synthesis of messenger RNA by its action on the RNA polymerase whereas </a:t>
            </a:r>
            <a:r>
              <a:rPr lang="en-US" sz="2700" dirty="0" err="1"/>
              <a:t>nalidixic</a:t>
            </a:r>
            <a:r>
              <a:rPr lang="en-US" sz="2700" dirty="0"/>
              <a:t> acid inhibits DNA replication. Other examples , are </a:t>
            </a:r>
            <a:r>
              <a:rPr lang="en-US" sz="2700" dirty="0" err="1"/>
              <a:t>Novobiocin</a:t>
            </a:r>
            <a:r>
              <a:rPr lang="en-US" sz="2700" dirty="0"/>
              <a:t> , </a:t>
            </a:r>
            <a:r>
              <a:rPr lang="en-US" sz="2700" dirty="0" err="1"/>
              <a:t>pyrimethamineare</a:t>
            </a:r>
            <a:r>
              <a:rPr lang="en-US" sz="2700" dirty="0"/>
              <a:t> </a:t>
            </a:r>
            <a:r>
              <a:rPr lang="en-US" sz="2700" dirty="0" err="1"/>
              <a:t>Novobiocin</a:t>
            </a:r>
            <a:r>
              <a:rPr lang="en-US" sz="2700" dirty="0"/>
              <a:t> , </a:t>
            </a:r>
            <a:r>
              <a:rPr lang="en-US" sz="2700" dirty="0" err="1"/>
              <a:t>pyrimethamineare</a:t>
            </a:r>
            <a:r>
              <a:rPr lang="en-US" sz="2700" dirty="0"/>
              <a:t> </a:t>
            </a:r>
            <a:r>
              <a:rPr lang="en-US" sz="2700" dirty="0" err="1"/>
              <a:t>Novobiocin</a:t>
            </a:r>
            <a:r>
              <a:rPr lang="en-US" sz="2700" dirty="0"/>
              <a:t> , </a:t>
            </a:r>
            <a:r>
              <a:rPr lang="en-US" sz="2700" dirty="0" err="1"/>
              <a:t>pyrimethamine</a:t>
            </a:r>
            <a:r>
              <a:rPr lang="en-US" sz="2700" dirty="0"/>
              <a:t>  , sulfonamide , etc. </a:t>
            </a:r>
            <a:br>
              <a:rPr lang="en-US" sz="2700" dirty="0"/>
            </a:br>
            <a:endParaRPr lang="en-US" sz="2700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txBody>
          <a:bodyPr>
            <a:normAutofit/>
          </a:bodyPr>
          <a:lstStyle/>
          <a:p>
            <a:pPr algn="l" rtl="1"/>
            <a:r>
              <a:rPr lang="en-US" sz="2700" b="1" dirty="0"/>
              <a:t>Mechanism of Action </a:t>
            </a:r>
            <a:r>
              <a:rPr lang="ar-IQ" sz="2700" b="1" dirty="0"/>
              <a:t>*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There are three general mechanism of action :</a:t>
            </a:r>
            <a:br>
              <a:rPr lang="en-US" sz="2700" dirty="0"/>
            </a:br>
            <a:r>
              <a:rPr lang="en-US" sz="2700" dirty="0"/>
              <a:t>1- Competition with a natural substrate for the active site of enzyme ,e.g.</a:t>
            </a:r>
            <a:br>
              <a:rPr lang="en-US" sz="2700" dirty="0"/>
            </a:br>
            <a:r>
              <a:rPr lang="en-US" sz="2700" dirty="0"/>
              <a:t>      a. Action of sulfonamides to interfere competitively with the utilization of </a:t>
            </a:r>
            <a:r>
              <a:rPr lang="en-US" sz="2700" dirty="0" err="1"/>
              <a:t>para</a:t>
            </a:r>
            <a:r>
              <a:rPr lang="en-US" sz="2700" dirty="0"/>
              <a:t>-amino benzoic acid (PABA) .</a:t>
            </a:r>
            <a:br>
              <a:rPr lang="en-US" sz="2700" dirty="0"/>
            </a:br>
            <a:r>
              <a:rPr lang="en-US" sz="2700" dirty="0"/>
              <a:t>      b.  Action of </a:t>
            </a:r>
            <a:r>
              <a:rPr lang="en-US" sz="2700" dirty="0" err="1"/>
              <a:t>para</a:t>
            </a:r>
            <a:r>
              <a:rPr lang="en-US" sz="2700" dirty="0"/>
              <a:t>-amino benzoic acid with </a:t>
            </a:r>
            <a:r>
              <a:rPr lang="en-US" sz="2700" dirty="0" err="1"/>
              <a:t>para</a:t>
            </a:r>
            <a:r>
              <a:rPr lang="en-US" sz="2700" dirty="0"/>
              <a:t>-amino salicylic acid  (PAS) .</a:t>
            </a:r>
            <a:br>
              <a:rPr lang="en-US" sz="2700" dirty="0"/>
            </a:br>
            <a:r>
              <a:rPr lang="en-US" sz="2700" dirty="0"/>
              <a:t>2- Combination with an enzyme at  a site sufficiently close to the active site as to interfere with its enzymatic function , e.g. </a:t>
            </a:r>
            <a:r>
              <a:rPr lang="en-US" sz="2700" dirty="0" err="1"/>
              <a:t>Vancomycin</a:t>
            </a:r>
            <a:r>
              <a:rPr lang="en-US" sz="2700" dirty="0"/>
              <a:t> , </a:t>
            </a:r>
            <a:r>
              <a:rPr lang="en-US" sz="2700" dirty="0" err="1"/>
              <a:t>ristocetin</a:t>
            </a:r>
            <a:r>
              <a:rPr lang="en-US" sz="2700" dirty="0"/>
              <a:t> and </a:t>
            </a:r>
            <a:r>
              <a:rPr lang="en-US" sz="2700" dirty="0" err="1"/>
              <a:t>bacitracin</a:t>
            </a:r>
            <a:r>
              <a:rPr lang="en-US" sz="2700" dirty="0"/>
              <a:t> .</a:t>
            </a:r>
            <a:br>
              <a:rPr lang="en-US" sz="2700" dirty="0"/>
            </a:br>
            <a:r>
              <a:rPr lang="en-US" sz="2700" dirty="0"/>
              <a:t>3- Combination with </a:t>
            </a:r>
            <a:r>
              <a:rPr lang="en-US" sz="2700" dirty="0" err="1"/>
              <a:t>nonenzymatic</a:t>
            </a:r>
            <a:r>
              <a:rPr lang="en-US" sz="2700" dirty="0"/>
              <a:t> structural components , e.g. drugs which inhibits protein synthesis and drugs which act by damaging </a:t>
            </a:r>
            <a:r>
              <a:rPr lang="en-US" sz="2700" dirty="0" err="1"/>
              <a:t>cytoplasmic</a:t>
            </a:r>
            <a:r>
              <a:rPr lang="en-US" sz="2700" dirty="0"/>
              <a:t> </a:t>
            </a:r>
            <a:r>
              <a:rPr lang="en-US" sz="2800" dirty="0"/>
              <a:t>membrane .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Drug </a:t>
            </a:r>
            <a:r>
              <a:rPr lang="en-US" sz="3100" b="1" dirty="0"/>
              <a:t>Resistance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During treatment with drugs , bacteria may acquire resistance to those drugs . The basis of drug resistance may be genetic or non-genetic . Drug resistance is due to : </a:t>
            </a:r>
            <a:br>
              <a:rPr lang="en-US" sz="2700" dirty="0"/>
            </a:br>
            <a:r>
              <a:rPr lang="en-US" sz="2700" dirty="0"/>
              <a:t>1- Competitive inhibition between an essential metabolite and its metabolic analogue (drug) .</a:t>
            </a:r>
            <a:br>
              <a:rPr lang="en-US" sz="2700" dirty="0"/>
            </a:br>
            <a:r>
              <a:rPr lang="en-US" sz="2700" dirty="0"/>
              <a:t>2- Development of an alternative metabolic pathology , which bypasses some reaction that would normally be inhibited by the drug .</a:t>
            </a:r>
            <a:br>
              <a:rPr lang="en-US" sz="2700" dirty="0"/>
            </a:br>
            <a:r>
              <a:rPr lang="en-US" sz="2700" dirty="0"/>
              <a:t>3- Production of an enzyme in such a way that it functions on behalf of the cell , but is not affected by the drug  .</a:t>
            </a:r>
            <a:br>
              <a:rPr lang="en-US" sz="2700" dirty="0"/>
            </a:br>
            <a:r>
              <a:rPr lang="en-US" sz="2700" dirty="0"/>
              <a:t>4- Alteration of ribosomal protein structure .</a:t>
            </a:r>
            <a:br>
              <a:rPr lang="en-US" sz="2700" dirty="0"/>
            </a:br>
            <a:r>
              <a:rPr lang="en-US" sz="2700" dirty="0"/>
              <a:t>5- Synthesis of excess enzyme over the amount that can be inactivated by the antibiotic or drug .</a:t>
            </a:r>
            <a:br>
              <a:rPr lang="en-US" sz="2700" dirty="0"/>
            </a:br>
            <a:r>
              <a:rPr lang="en-US" sz="2700" dirty="0"/>
              <a:t>6- Inability of the drug to penetrate the cell due to some alterations of the cell membrane .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</p:spPr>
        <p:txBody>
          <a:bodyPr>
            <a:noAutofit/>
          </a:bodyPr>
          <a:lstStyle/>
          <a:p>
            <a:pPr algn="l" rtl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Laboratory </a:t>
            </a:r>
            <a:r>
              <a:rPr lang="en-US" sz="2800" b="1" dirty="0"/>
              <a:t>Uses of Antibiotics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1- They may be incorporated as selective agents in culture media , e.g. penicillin may be used for isolation of </a:t>
            </a:r>
            <a:r>
              <a:rPr lang="en-US" sz="2800" i="1" dirty="0" err="1"/>
              <a:t>Hemophilus</a:t>
            </a:r>
            <a:r>
              <a:rPr lang="en-US" sz="2800" i="1" dirty="0"/>
              <a:t> </a:t>
            </a:r>
            <a:r>
              <a:rPr lang="en-US" sz="2800" i="1" dirty="0" err="1"/>
              <a:t>influenzae</a:t>
            </a:r>
            <a:r>
              <a:rPr lang="en-US" sz="2800" i="1" dirty="0"/>
              <a:t> </a:t>
            </a:r>
            <a:r>
              <a:rPr lang="en-US" sz="2800" dirty="0"/>
              <a:t> from material taken from upper respiratory tract ( penicillin inhibits the growth of Gram-positive bacteria and </a:t>
            </a:r>
            <a:r>
              <a:rPr lang="en-US" sz="2800" dirty="0" err="1"/>
              <a:t>Neisseriae</a:t>
            </a:r>
            <a:r>
              <a:rPr lang="en-US" sz="2800" dirty="0"/>
              <a:t> ) . Neomycin is used in Willis and </a:t>
            </a:r>
            <a:r>
              <a:rPr lang="en-US" sz="2800" dirty="0" err="1"/>
              <a:t>Hobb's</a:t>
            </a:r>
            <a:r>
              <a:rPr lang="en-US" sz="2800" dirty="0"/>
              <a:t> medium for the isolation of clostridia .</a:t>
            </a:r>
            <a:br>
              <a:rPr lang="en-US" sz="2800" dirty="0"/>
            </a:br>
            <a:r>
              <a:rPr lang="en-US" sz="2800" dirty="0"/>
              <a:t>2- They are used for the control of bacterial contamination in tissue cultures used for virus isolation  , e.g. penicillin , streptomycin , </a:t>
            </a:r>
            <a:r>
              <a:rPr lang="en-US" sz="2800" dirty="0" err="1"/>
              <a:t>nystatin</a:t>
            </a:r>
            <a:r>
              <a:rPr lang="en-US" sz="2800" dirty="0"/>
              <a:t> , etc.</a:t>
            </a:r>
            <a:br>
              <a:rPr lang="en-US" sz="2800" dirty="0"/>
            </a:br>
            <a:r>
              <a:rPr lang="en-US" sz="2800" dirty="0"/>
              <a:t>3- The pattern of sensitivity of an organism to a battery  of antibiotics constitute        a simple method of  typing which is of considerable epidemiological value .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A Kirby </a:t>
            </a:r>
            <a:r>
              <a:rPr lang="en-US" sz="2400" b="1" dirty="0"/>
              <a:t>- Bauer Plate . </a:t>
            </a:r>
            <a:r>
              <a:rPr lang="en-US" sz="2400" dirty="0"/>
              <a:t>A Mueller - Hinton agar </a:t>
            </a:r>
            <a:r>
              <a:rPr lang="ar-IQ" sz="2400" dirty="0" smtClean="0"/>
              <a:t> </a:t>
            </a:r>
            <a:r>
              <a:rPr lang="en-US" sz="2400" dirty="0" smtClean="0"/>
              <a:t>plate </a:t>
            </a:r>
            <a:r>
              <a:rPr lang="en-US" sz="2400" dirty="0"/>
              <a:t>inoculated with </a:t>
            </a:r>
            <a:r>
              <a:rPr lang="en-US" sz="2400" i="1" dirty="0"/>
              <a:t>S. </a:t>
            </a:r>
            <a:r>
              <a:rPr lang="en-US" sz="2400" i="1" dirty="0" err="1"/>
              <a:t>aureus</a:t>
            </a:r>
            <a:r>
              <a:rPr lang="en-US" sz="2400" i="1" dirty="0"/>
              <a:t> </a:t>
            </a:r>
            <a:r>
              <a:rPr lang="en-US" sz="2400" dirty="0"/>
              <a:t>and various antibiotics. Notice the diameter of the various zones of inhibition.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3" name="صورة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857232"/>
            <a:ext cx="2876550" cy="297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88</Words>
  <Application>Microsoft Office PowerPoint</Application>
  <PresentationFormat>عرض على الشاشة (3:4)‏</PresentationFormat>
  <Paragraphs>16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Dr. Abdulmutalib A. Mohammed  Chemotherapeutic  Agents </vt:lpstr>
      <vt:lpstr>Chemotherapeutic Agents           These are the agents which have lethal or inhibitory effect on the microbes , but in therapeutic concentration have little or no toxic action on the tissues .          These agents used in chemotherapy are chemical compounds with low molecular weight and very diverse chemical structure . They can be divided into two categories : a- Relatively simple compounds obtained by chemical laboratory synthesis , e.g. sulfonamides ,   trimethoprim , etc. b- Antibiotics are the substances produced by living organisms and which are active , in small amounts , against other living organisms . Most of them are produced by soil Actinomycetes , specially the genus Streptomyces , as well as other bacteria , like Bacillus and Peudomonas , fungi  ,  like the genus Penicillium  with little antibiotics produce by plant and algae .           Therefore , the term antimicrobial  or antibacterial agent is used for both natural antibiotics and synthetic chemical agents . </vt:lpstr>
      <vt:lpstr>Antibacterial agents are divided into two classes on the basis of type of action they exhibit against bacteria : 1- Bacteriostatic drugs : are drugs which , in the concentration attainable in the body , only inhibit bacterial growth ,e.g. Chloramphenicol , sulfonamides , tetracycline , etc. 2- Bacteriocidal drugs :  are the drugs which kill the bacteria by virtue of their rapid lethal action , e.g. penicillins , cephalosporins , aminoglycosides , fucidin , nalidixic acid , etc. Bacteriocidal drugs are more effective therapeutic agents than bacteriostatic drugs . </vt:lpstr>
      <vt:lpstr>Mode of Action  The problem can be considered from two aspects :  1- identification of site of action of drug . 2- Its precise mechanism of action .</vt:lpstr>
      <vt:lpstr> * Site  of Action There are four major loci of  action . 1- Inhibition of synthesis of cell wall peptidoglycan , e.g. penicillins , cephalosporin   , cycloserine , Vancomycin , ristocetin and bacitracin . 2- Damage to the permeability of the cytoplasmic membrane , e.g. tryocidin , gramicidin , Polymyxin and antifungal polyene antibiotics . 3- Inhibition of protein synthesis , e.g. aminoglycosides ( amikacin , netilmicin , tobramycin , gentamicin , kanamycin , neomycin , streptomycin , etc. ), tetracyclines , Chloramphenicol . they bind to and inhibit the function of 30 S. 4- Inhibition of nucleic acid synthesis , e.g. rifampicin inhibits the synthesis of messenger RNA by its action on the RNA polymerase whereas nalidixic acid inhibits DNA replication. Other examples , are Novobiocin , pyrimethamineare Novobiocin , pyrimethamineare Novobiocin , pyrimethamine  , sulfonamide , etc.  </vt:lpstr>
      <vt:lpstr>Mechanism of Action * There are three general mechanism of action : 1- Competition with a natural substrate for the active site of enzyme ,e.g.       a. Action of sulfonamides to interfere competitively with the utilization of para-amino benzoic acid (PABA) .       b.  Action of para-amino benzoic acid with para-amino salicylic acid  (PAS) . 2- Combination with an enzyme at  a site sufficiently close to the active site as to interfere with its enzymatic function , e.g. Vancomycin , ristocetin and bacitracin . 3- Combination with nonenzymatic structural components , e.g. drugs which inhibits protein synthesis and drugs which act by damaging cytoplasmic membrane .</vt:lpstr>
      <vt:lpstr> Drug Resistance  During treatment with drugs , bacteria may acquire resistance to those drugs . The basis of drug resistance may be genetic or non-genetic . Drug resistance is due to :  1- Competitive inhibition between an essential metabolite and its metabolic analogue (drug) . 2- Development of an alternative metabolic pathology , which bypasses some reaction that would normally be inhibited by the drug . 3- Production of an enzyme in such a way that it functions on behalf of the cell , but is not affected by the drug  . 4- Alteration of ribosomal protein structure . 5- Synthesis of excess enzyme over the amount that can be inactivated by the antibiotic or drug . 6- Inability of the drug to penetrate the cell due to some alterations of the cell membrane .    </vt:lpstr>
      <vt:lpstr> Laboratory Uses of Antibiotics  1- They may be incorporated as selective agents in culture media , e.g. penicillin may be used for isolation of Hemophilus influenzae  from material taken from upper respiratory tract ( penicillin inhibits the growth of Gram-positive bacteria and Neisseriae ) . Neomycin is used in Willis and Hobb's medium for the isolation of clostridia . 2- They are used for the control of bacterial contamination in tissue cultures used for virus isolation  , e.g. penicillin , streptomycin , nystatin , etc. 3- The pattern of sensitivity of an organism to a battery  of antibiotics constitute        a simple method of  typing which is of considerable epidemiological value . </vt:lpstr>
      <vt:lpstr>        A Kirby - Bauer Plate . A Mueller - Hinton agar  plate inoculated with S. aureus and various antibiotics. Notice the diameter of the various zones of inhibition. </vt:lpstr>
      <vt:lpstr>Hospital Infections Infections which are acquired from hospitals are called Nosocomial infections . If the organisms come from another patient it is called cross infections and if the patient himself carries the infection to some other site then it is auto-infection .</vt:lpstr>
      <vt:lpstr>Sources of Hospital infection  * Infecting microorganisms from fellow patients which may be multidrug resistant . * Infecting organisms from hospital staff . * Infecting organisms from instruments , blood products , intravenous fluid , etc. * From patient's normal flora , etc . * Insects in the hospital environment are also source of multidrug infection . *  Organism may be present in air , dust , water , antiseptic solution , food , etc. * Surfaces contaminated by patient's secretions , blood fluid , etc. </vt:lpstr>
      <vt:lpstr> Some Antibiotics in Current Use 1- Antibiotics are mainly active against gram positive bacteria , e.g. Penicillin , methicillin , cloxacillin , erythromycin , Novobiocin ,  Vancomycin , bacitracin and fucidin . 2-  Antibiotics are active against gram negative bacteria , e.g. Polymyxin , aminoglycoside . 3- Antibiotics are active against both gram positive and gram negative bacteria  , e.g. tetracycline , cephalosporin , ampicillin and Chloramphenicol . 4- Antibiotics are active against fungi , e.g. griseofulvin , iodides , nystatin , amphotericin B . </vt:lpstr>
      <vt:lpstr>Mode of Infection   * Airborne  * Contact , e.g. hands , clothing , etc.  * Food and water. * Hospital equipment and instruments . * By parenteral route . </vt:lpstr>
      <vt:lpstr>Hospital infection and protection of body organs    We should be aware of some important hospital infections and about their prevention : 1- Wounds and burns : It is important to remove all tissue debris from accidental wounds and burns as bacteria can establish more easily in damaged  tissue . A careful  and  aseptic  technique for dressing of wound preferably in dressing room reduces chances of cross infection .    2- Urinary tract infection : Catheter or other instruments into the bladder may cause urinary tract infection . Used catheters are difficult to sterilize and may be the cause of cross infection also , hence disposable sterilized catheter should be used aseptically . Continuous bladder drainage with indwelling catheter becomes necessary and so receptacles of the catheter should not be open to ward air ( ascending infection ) but should preferably be kept in disposable plastic bag .  </vt:lpstr>
      <vt:lpstr>3- Alimentary tract infections : Outbreak of E. coli gastroenteritis in children and of Shigella sonnei  dysentery do occur quite oftenly in hospital . Isolation , general hygiene and exclusion of carriers are important preventive measures . 4- Baths as means of cross infections : It is commonly seen that series of babies are made to have bath in a same sink thus resulting in dispersal of pathogenic organisms especially Staphylococcus aureus through nursery . Hence , it is emphasized that if newborn babies need to be bathed , this should be done in stainless steel bowls which can easily be autoclaved after the bathing of each baby .  5- Common respiratory tract infections ( mostly  Nosocomial Pneumonia ) .</vt:lpstr>
      <vt:lpstr>       Prevention of Nosocomial infections * Proper washing of hands . * Isolation of patients , e.g. plague , influenza , measles ,etc. * Careful and appropriate use of instruments . * Use of antibiotics only if required . It may be given to carrier staff or patient . * Use of blood transfusion only if must . Disinfectant of excreta and infected material. * Surveillance of infection properly and regularly . * Use of vaccine , e.g. tetany gas gangrene ,hepatitis B , etc.             </vt:lpstr>
    </vt:vector>
  </TitlesOfParts>
  <Company>2011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Hyperglycemia, Age and Gender in the incidence of acute coronary syndrome</dc:title>
  <dc:creator>EnGiNeeRx</dc:creator>
  <cp:lastModifiedBy>EnGiNeeRx</cp:lastModifiedBy>
  <cp:revision>36</cp:revision>
  <dcterms:created xsi:type="dcterms:W3CDTF">2013-04-02T22:09:25Z</dcterms:created>
  <dcterms:modified xsi:type="dcterms:W3CDTF">2023-09-09T23:22:30Z</dcterms:modified>
</cp:coreProperties>
</file>